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69" r:id="rId13"/>
    <p:sldId id="866" r:id="rId14"/>
    <p:sldId id="868" r:id="rId15"/>
    <p:sldId id="856" r:id="rId16"/>
    <p:sldId id="857" r:id="rId17"/>
    <p:sldId id="864" r:id="rId18"/>
    <p:sldId id="867" r:id="rId19"/>
    <p:sldId id="859" r:id="rId20"/>
    <p:sldId id="861" r:id="rId21"/>
    <p:sldId id="862" r:id="rId22"/>
    <p:sldId id="854" r:id="rId23"/>
    <p:sldId id="851" r:id="rId24"/>
    <p:sldId id="852" r:id="rId25"/>
    <p:sldId id="853" r:id="rId26"/>
    <p:sldId id="880" r:id="rId27"/>
    <p:sldId id="877" r:id="rId28"/>
    <p:sldId id="878" r:id="rId29"/>
    <p:sldId id="879" r:id="rId30"/>
    <p:sldId id="881" r:id="rId31"/>
    <p:sldId id="882" r:id="rId32"/>
    <p:sldId id="891" r:id="rId33"/>
    <p:sldId id="871" r:id="rId34"/>
    <p:sldId id="873" r:id="rId35"/>
    <p:sldId id="872" r:id="rId36"/>
    <p:sldId id="870" r:id="rId37"/>
    <p:sldId id="875" r:id="rId38"/>
    <p:sldId id="874" r:id="rId39"/>
    <p:sldId id="876" r:id="rId40"/>
    <p:sldId id="884" r:id="rId41"/>
    <p:sldId id="883" r:id="rId42"/>
    <p:sldId id="887" r:id="rId43"/>
    <p:sldId id="888" r:id="rId44"/>
    <p:sldId id="889" r:id="rId45"/>
    <p:sldId id="890" r:id="rId46"/>
    <p:sldId id="886" r:id="rId47"/>
    <p:sldId id="885" r:id="rId48"/>
    <p:sldId id="487" r:id="rId49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187" autoAdjust="0"/>
    <p:restoredTop sz="88368" autoAdjust="0"/>
  </p:normalViewPr>
  <p:slideViewPr>
    <p:cSldViewPr>
      <p:cViewPr varScale="1">
        <p:scale>
          <a:sx n="72" d="100"/>
          <a:sy n="72" d="100"/>
        </p:scale>
        <p:origin x="-102" y="-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2023-05-22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2023-05-22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0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168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817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264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319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795539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1YM9vEjo6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sfpIW7mJ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S5tpFVJqv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5Qtfj1GOu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j3atzpjh2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qtg_2ePb7o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://dx.doi.org/10.1063/1.486654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dx.doi.org/10.1063/1.494508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dx.doi.org/10.1063/1.497898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i.org/10.1063/5.003822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Linking Biological Data with Modeling and Simulation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 smtClean="0">
                <a:solidFill>
                  <a:schemeClr val="bg1"/>
                </a:solidFill>
              </a:rPr>
              <a:t>20230522_v6| </a:t>
            </a:r>
            <a:r>
              <a:rPr lang="en-US" sz="1100">
                <a:solidFill>
                  <a:schemeClr val="bg1"/>
                </a:solidFill>
              </a:rPr>
              <a:t>https://</a:t>
            </a:r>
            <a:r>
              <a:rPr lang="en-US" sz="1100" smtClean="0">
                <a:solidFill>
                  <a:schemeClr val="bg1"/>
                </a:solidFill>
              </a:rPr>
              <a:t>doi.org/10.5281/zenodo.7955392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89720" y="3943350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="" xmlns:a16="http://schemas.microsoft.com/office/drawing/2014/main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165194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=""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22876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61950"/>
            <a:ext cx="7924800" cy="359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4"/>
            <a:extLst>
              <a:ext uri="{FF2B5EF4-FFF2-40B4-BE49-F238E27FC236}">
                <a16:creationId xmlns=""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IMiniature Automobiles, “Mega Mercedes-Benz Car Collection 1:18 Scale | Mercedes Dealership Diorama | Diecast Model Cars”, YouTube, 27.12.2022,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https://www.youtube.com/watch?v=d1YM9vEjo6c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13" y="238250"/>
            <a:ext cx="7875587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=""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Beautiful Craft, "How to make coronavirus 3d model Craft | Coronavirus model Diy (covid-19)" YouTube, 28.06.2020,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https://www.youtube.com/watch?v=yNsfpIW7mJo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Simulasi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80D5CC-DD94-8A6A-882E-45D1B9CB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17E772-0C12-223C-0BB7-6F72A522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1FCEB8-2F86-21DA-0CBD-E8BFC33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7DB3A8-CFA9-7396-86A2-B05104FC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6329AAA-E3E1-3F61-85EE-5E742671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370B9DE-E0F7-F856-6921-E6E8A356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70" y="670979"/>
            <a:ext cx="6088130" cy="327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446B672-329F-6FE7-947A-D68423EE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024"/>
            <a:ext cx="3593101" cy="2653526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=""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Dimetrius Darwin, “</a:t>
            </a:r>
            <a:r>
              <a:rPr lang="de-DE" sz="1200">
                <a:latin typeface="+mn-lt"/>
              </a:rPr>
              <a:t>Anleitung zur Herstellung eines Miniaturhauses mit LED-Licht | Maßstab 1/64</a:t>
            </a:r>
            <a:r>
              <a:rPr lang="en-US" sz="1200">
                <a:latin typeface="+mn-lt"/>
              </a:rPr>
              <a:t>”, YouTube, 04.03.2022,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https://www.youtube.com/watch?v=US5tpFVJqvY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72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50" y="109600"/>
            <a:ext cx="48863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25" y="162050"/>
            <a:ext cx="2486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=""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Art Bird, “</a:t>
            </a:r>
            <a:r>
              <a:rPr lang="de-DE" sz="1200">
                <a:latin typeface="+mn-lt"/>
              </a:rPr>
              <a:t>How to make kidney working model</a:t>
            </a:r>
            <a:r>
              <a:rPr lang="en-US" sz="1200">
                <a:latin typeface="+mn-lt"/>
              </a:rPr>
              <a:t>”, YouTube, 17.09.2021,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https://www.youtube.com/watch?v=Q5Qtfj1GOuI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="" xmlns:a16="http://schemas.microsoft.com/office/drawing/2014/main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429132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608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="" xmlns:a16="http://schemas.microsoft.com/office/drawing/2014/main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31.07.2014, 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11503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=""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28.07.2017,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243713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="" xmlns:p14="http://schemas.microsoft.com/office/powerpoint/2010/main" val="35755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0B4918-DF38-853B-C74D-51F5265C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Gerak parabola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49E6AC8-48AB-21E4-CF89-C581F5D1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Materi fisika dasar yang banyak dimanfaatkan, terutama dalam perang (sains tidak berpihak, tergantung yang memanfaatkanya </a:t>
            </a:r>
            <a:r>
              <a:rPr lang="en-US">
                <a:sym typeface="Wingdings" panose="05000000000000000000" pitchFamily="2" charset="2"/>
              </a:rPr>
              <a:t>).</a:t>
            </a:r>
          </a:p>
          <a:p>
            <a:r>
              <a:rPr lang="en-ID"/>
              <a:t>Dapat ditingkatkan kompleksitasnya dengan menambahkan gesekan udara dan adanya angin yang berubah-ubah arah dan besarnya.</a:t>
            </a:r>
          </a:p>
          <a:p>
            <a:r>
              <a:rPr lang="en-ID"/>
              <a:t>Ilustrasi yang digunakan masih tanpa angin dan tanpa gesekan udara.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CCE38C-9C90-271C-2E62-189CD0C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8FE474-4DCB-627E-D0FD-8693A9B9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3616B1-141F-BD05-0CA7-F56CA568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673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5B0A6-8DBB-4368-A76F-683C081F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080B67-BD2F-631B-061D-0E6A1A14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52D9D2-A8E4-83E9-BF66-AA63A243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520975-5B8B-85C6-E599-0E083EB7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A9548E-D1A0-1081-4AEE-06F7F941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C9B5CDE-A31B-8F75-F21D-BFCBB3EF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4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D7D0D9-83F7-C6A4-CAAE-5EDF5951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13A012-B846-6FA5-8724-624E9100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FD5DF7-CE6F-545D-4AAD-31C4F831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CDAC34-083C-4C32-9751-18EBE616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16C118-A119-7707-0F59-82876079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896090B-95AC-2A1B-1B04-3FCE8086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436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607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r>
              <a:rPr lang="en-US" sz="2600">
                <a:solidFill>
                  <a:srgbClr val="0070C0"/>
                </a:solidFill>
              </a:rPr>
              <a:t/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FA4322-34BE-2D87-7521-DE8CF673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95E3AD-4690-4D7C-50E9-87DB68CD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Fungsi parametrik (dari kinematika)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Posisi vertikal sebagai fungsi posisi horizontal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F46F95-429C-3590-8022-A74D36D1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9EA945-7F3E-79D4-48AC-E5186AC8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FF04E3-CEAB-FBB5-6E21-DF046152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38200" y="1716087"/>
          <a:ext cx="2468563" cy="474663"/>
        </p:xfrm>
        <a:graphic>
          <a:graphicData uri="http://schemas.openxmlformats.org/presentationml/2006/ole">
            <p:oleObj spid="_x0000_s1026" name="Equation" r:id="rId3" imgW="990360" imgH="190440" progId="Equation.3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836613" y="2230437"/>
          <a:ext cx="3354387" cy="569913"/>
        </p:xfrm>
        <a:graphic>
          <a:graphicData uri="http://schemas.openxmlformats.org/presentationml/2006/ole">
            <p:oleObj spid="_x0000_s1027" name="Equation" r:id="rId4" imgW="1346040" imgH="22860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826325" y="3375025"/>
          <a:ext cx="5538788" cy="949325"/>
        </p:xfrm>
        <a:graphic>
          <a:graphicData uri="http://schemas.openxmlformats.org/presentationml/2006/ole">
            <p:oleObj spid="_x0000_s1028" name="Equation" r:id="rId5" imgW="2222280" imgH="3808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72422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133600" y="2114550"/>
          <a:ext cx="4424362" cy="758825"/>
        </p:xfrm>
        <a:graphic>
          <a:graphicData uri="http://schemas.openxmlformats.org/presentationml/2006/ole">
            <p:oleObj spid="_x0000_s2050" name="Equation" r:id="rId4" imgW="2222280" imgH="380880" progId="Equation.3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96619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Dari formula dan grafik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BI3209 Pengantar Bioinformatika untuk Biologi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2023-05-22 | Auditorium CC Timur | ITB Ganesha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85800" y="1276350"/>
          <a:ext cx="2548890" cy="910590"/>
        </p:xfrm>
        <a:graphic>
          <a:graphicData uri="http://schemas.openxmlformats.org/presentationml/2006/ole">
            <p:oleObj spid="_x0000_s3074" name="Equation" r:id="rId3" imgW="1066680" imgH="380880" progId="Equation.3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685800" y="2343150"/>
          <a:ext cx="3276600" cy="910590"/>
        </p:xfrm>
        <a:graphic>
          <a:graphicData uri="http://schemas.openxmlformats.org/presentationml/2006/ole">
            <p:oleObj spid="_x0000_s3075" name="Equation" r:id="rId4" imgW="1371600" imgH="38088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85800" y="3409950"/>
          <a:ext cx="5158740" cy="910590"/>
        </p:xfrm>
        <a:graphic>
          <a:graphicData uri="http://schemas.openxmlformats.org/presentationml/2006/ole">
            <p:oleObj spid="_x0000_s3076" name="Equation" r:id="rId5" imgW="2158920" imgH="3808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Bioinformatika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406572"/>
            <a:ext cx="3657600" cy="35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2100"/>
            <a:ext cx="51244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=""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Precision Health, "What is Bioinformatics?" YouTube, 14.05.2021,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https://www.youtube.com/watch?v=7j3atzpjh2c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935" y="209550"/>
            <a:ext cx="737013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56" y="133349"/>
            <a:ext cx="7659688" cy="405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Fiksi atau impian?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30000"/>
          <a:stretch>
            <a:fillRect/>
          </a:stretch>
        </p:blipFill>
        <p:spPr bwMode="auto">
          <a:xfrm>
            <a:off x="2478562" y="209550"/>
            <a:ext cx="620823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353" y="2002725"/>
            <a:ext cx="5918447" cy="25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209551"/>
            <a:ext cx="2527721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2800350"/>
            <a:ext cx="2366031" cy="17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6"/>
            <a:extLst>
              <a:ext uri="{FF2B5EF4-FFF2-40B4-BE49-F238E27FC236}">
                <a16:creationId xmlns=""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n-lt"/>
              </a:rPr>
              <a:t>NOW PLAYING, "The Amazing Spider Man | Lizard Mouse" YouTube, 14.05.2021, url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rgbClr val="00B0F0"/>
                </a:solidFill>
                <a:latin typeface="+mn-lt"/>
              </a:rPr>
              <a:t>https://www.youtube.com/watch?v=eqtg_2ePb7o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[20230522].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84123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rrowheads="1"/>
          </p:cNvPicPr>
          <p:nvPr/>
        </p:nvPicPr>
        <p:blipFill>
          <a:blip r:embed="rId3"/>
          <a:srcRect l="272"/>
          <a:stretch>
            <a:fillRect/>
          </a:stretch>
        </p:blipFill>
        <p:spPr bwMode="auto">
          <a:xfrm>
            <a:off x="4607703" y="0"/>
            <a:ext cx="453629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083500"/>
            <a:ext cx="4595749" cy="201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t="640"/>
          <a:stretch>
            <a:fillRect/>
          </a:stretch>
        </p:blipFill>
        <p:spPr bwMode="auto">
          <a:xfrm>
            <a:off x="4619500" y="2075198"/>
            <a:ext cx="4524499" cy="203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Penelitian (penyaji) saat ini</a:t>
            </a:r>
          </a:p>
        </p:txBody>
      </p:sp>
    </p:spTree>
    <p:extLst>
      <p:ext uri="{BB962C8B-B14F-4D97-AF65-F5344CB8AC3E}">
        <p14:creationId xmlns="" xmlns:p14="http://schemas.microsoft.com/office/powerpoint/2010/main" val="122475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="" xmlns:a16="http://schemas.microsoft.com/office/drawing/2014/main" id="{A2811F75-46A8-55BD-18DD-35189019BE48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"Self-Motion Mechanism of Chained Spherical Grains Cells", in Symposium on Biomathematics-2013, edited by H. Arimura et al., AIP Conference Proceedings 1587, American Institute of Physics, Melville, NY, 2014, pp. 123-126.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7E13656-DCA8-82F0-4628-71BFE973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1" y="204336"/>
            <a:ext cx="2058361" cy="130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7D4E506-1ADD-7EE3-7130-7B2E0635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3677"/>
            <a:ext cx="704948" cy="180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1F090E6-5737-01D2-5680-B26F9560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040" y="1566340"/>
            <a:ext cx="1544125" cy="2481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B7B1914-457B-AE50-2F33-071243ED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557" y="322216"/>
            <a:ext cx="2067213" cy="376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AEBA7F6-5DB5-81AB-C141-CEE5840CC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34" y="102392"/>
            <a:ext cx="3202141" cy="39449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19405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9FF98C-5CD3-13AE-6C96-C85562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52B287-44F9-4BFE-3682-9E6FF73B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B0352D-07CE-FF8B-A2B3-FCC1740E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5ADAB1-E83A-A0C3-7960-80C41E86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A5D91B-97B7-31F4-2686-38A76E9D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="" xmlns:a16="http://schemas.microsoft.com/office/drawing/2014/main" id="{08290B04-DA46-BE03-22B6-B27760CAE56A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"Simulation of Single Microorganism Motion in Fluid based on Granular Model", in Symposium on Biomathematics-2015, edited by Y. Takeuchi and M. Apri, AIP Conference Proceedings 1723, American Institute of Physics, Melville, NY, 2016, pp. 030022.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9A62A09-A674-8964-6558-59B6952D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" y="209550"/>
            <a:ext cx="1700899" cy="645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331D5BA-C942-D21E-47ED-C19D35ED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00" y="279382"/>
            <a:ext cx="4892715" cy="3722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F1CDBF2-7D8E-DD29-2A7D-B5D0C117E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37" y="1092407"/>
            <a:ext cx="3479363" cy="29860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836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D45048-ECEF-BBF9-4780-A00A7816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1D1147-5BFC-87E7-A488-5B86D8DB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A1B132-B057-DFE9-1A6C-BDBC0D0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7136DF-5221-AC1D-9460-FFD07127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F03408-0210-4F71-A7B0-BF62C1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="" xmlns:a16="http://schemas.microsoft.com/office/drawing/2014/main" id="{5381A872-6F5D-E98C-79E2-AD9BE7665A91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N. Nuraini, S. Viridi, F. Haryanto, S. N. Khotimah, "Molecular Dynamics Simulation of Microorganism Motion in Fluid Based on Granular Model in the Case of Multiple Simple Push-Pull filaments", in Symposium on Biomathematics-2016, edited by B. Benyamin and Kasbawati, AIP Conference Proceedings 1825, American Institute of Physics, Melville, NY, 2017, pp. 020016.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DF51BC-2026-7077-013F-1CB77967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2" y="141207"/>
            <a:ext cx="3773385" cy="204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895216-CD2B-2A28-3669-D3235FB0D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7"/>
          <a:stretch/>
        </p:blipFill>
        <p:spPr>
          <a:xfrm>
            <a:off x="304800" y="1962150"/>
            <a:ext cx="4114800" cy="2196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D41378E-F679-53EC-B3C5-3521A3DA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42" y="333117"/>
            <a:ext cx="4267796" cy="37152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55159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5DD1E8-0D35-0683-08D1-077210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2E41A3-33AF-76B6-31E7-3E77AECD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4867CB-2B49-F664-62FC-4E69DA2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FB21F2-CAF8-5182-5DC2-87828A54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A48C6D-EEB4-8F83-A9CE-B3EAC997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="" xmlns:a16="http://schemas.microsoft.com/office/drawing/2014/main" id="{2F5AD7D7-C892-7A73-EBF2-88904999E71A}"/>
              </a:ext>
            </a:extLst>
          </p:cNvPr>
          <p:cNvSpPr/>
          <p:nvPr/>
        </p:nvSpPr>
        <p:spPr>
          <a:xfrm>
            <a:off x="457200" y="4122881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Armi Susandi, Intan Taufik, Pingkan Aditiawati, Sparisoma Viridi, "The relation between agent-based model and susceptible-infected-recovered model for spread of disease", in The 9th National Physics Seminar, (SNF)-2020, edited by Hadi Nasbey, Riser Fahdiran, Widyaningrum Indrasari, Esmar Budi, Fauzi Bakri, Teguh Budi Prayitno, Dewi Muliyati, AIP Conference Proceedings 2320, American Institute of Physics, Melville, NY, 2021, pp. 050032.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7328F0E-33FB-9C9E-0282-0C9EB51DC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3"/>
          <a:stretch/>
        </p:blipFill>
        <p:spPr>
          <a:xfrm>
            <a:off x="282924" y="69446"/>
            <a:ext cx="8578152" cy="1932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8B896F6-F063-B361-2314-B2DCDE8C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920675"/>
            <a:ext cx="6934200" cy="2257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4978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907C1B-99A7-244D-76BA-5A7D2A03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Catatan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3E5897-99D1-F019-76C0-C5120386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Simulasi sistem biologi yang telah dilakukan terkait kedinamis-an biopartikel, baik berupa mikroorganisme ataupun orang.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Ranah ini merupakan ujung akhir dari Bioinformatika.</a:t>
            </a:r>
          </a:p>
          <a:p>
            <a:r>
              <a:rPr lang="en-US"/>
              <a:t>Perlu kolaborasi dan model yang lebih mendalam agar dapat mengaitkan gerak biopartikel dengan informasi genomik.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B6BB0F-CE03-FD8F-7ADF-125863D4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3DED1E-C2AF-26A9-950F-3AB0FC9B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2F48C6-9E54-E8D3-A5E6-86D15636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519BC5-EBDE-FF30-30F9-908FD87B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5" y="2323959"/>
            <a:ext cx="6096851" cy="10097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203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Diskusi</a:t>
            </a:r>
          </a:p>
        </p:txBody>
      </p:sp>
    </p:spTree>
    <p:extLst>
      <p:ext uri="{BB962C8B-B14F-4D97-AF65-F5344CB8AC3E}">
        <p14:creationId xmlns="" xmlns:p14="http://schemas.microsoft.com/office/powerpoint/2010/main" val="266027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 dan pertanyaan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Silakan menyampaikan saran</a:t>
            </a:r>
            <a:r>
              <a:rPr lang="en-ID"/>
              <a:t> dan mengajukan pertanyaan.</a:t>
            </a:r>
          </a:p>
          <a:p>
            <a:r>
              <a:rPr lang="en-ID"/>
              <a:t>Mari kita berdiskusi.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4512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Model	6</a:t>
            </a:r>
          </a:p>
          <a:p>
            <a:pPr>
              <a:tabLst>
                <a:tab pos="3657600" algn="r"/>
              </a:tabLst>
            </a:pPr>
            <a:r>
              <a:rPr lang="en-US"/>
              <a:t>Simulasi	14</a:t>
            </a:r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22</a:t>
            </a:r>
          </a:p>
          <a:p>
            <a:pPr>
              <a:tabLst>
                <a:tab pos="3657600" algn="r"/>
              </a:tabLst>
            </a:pPr>
            <a:r>
              <a:rPr lang="en-US"/>
              <a:t>Bioinformatika	</a:t>
            </a:r>
            <a:r>
              <a:rPr lang="en-US" smtClean="0"/>
              <a:t>33</a:t>
            </a:r>
            <a:endParaRPr lang="en-US"/>
          </a:p>
          <a:p>
            <a:pPr>
              <a:tabLst>
                <a:tab pos="3657600" algn="r"/>
              </a:tabLst>
            </a:pPr>
            <a:r>
              <a:rPr lang="en-US"/>
              <a:t>Fiksi atau impian?	</a:t>
            </a:r>
            <a:r>
              <a:rPr lang="en-US" smtClean="0"/>
              <a:t>37</a:t>
            </a: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Penelitian (penyaji)</a:t>
            </a:r>
            <a:br>
              <a:rPr lang="en-US"/>
            </a:br>
            <a:r>
              <a:rPr lang="en-US"/>
              <a:t>saat ini	</a:t>
            </a:r>
            <a:r>
              <a:rPr lang="en-US" smtClean="0"/>
              <a:t>40</a:t>
            </a:r>
            <a:endParaRPr lang="en-US"/>
          </a:p>
          <a:p>
            <a:pPr>
              <a:tabLst>
                <a:tab pos="3657600" algn="r"/>
              </a:tabLst>
            </a:pPr>
            <a:r>
              <a:rPr lang="en-US"/>
              <a:t>Diskusi	–3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="" xmlns:p14="http://schemas.microsoft.com/office/powerpoint/2010/main" val="3575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="" xmlns:a16="http://schemas.microsoft.com/office/drawing/2014/main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62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</TotalTime>
  <Words>2054</Words>
  <Application>Microsoft Office PowerPoint</Application>
  <PresentationFormat>On-screen Show (16:9)</PresentationFormat>
  <Paragraphs>254</Paragraphs>
  <Slides>48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Equation</vt:lpstr>
      <vt:lpstr>Linking Biological Data with Modeling and Simulation Bioinformatics Student Symposium</vt:lpstr>
      <vt:lpstr>Slide 2</vt:lpstr>
      <vt:lpstr>Silakan berdiskusi asinkron setelah simposium ini di https://github.com/dudung/bi3209-00-2022-2/issues/1</vt:lpstr>
      <vt:lpstr>Keterangan (disclaimer)</vt:lpstr>
      <vt:lpstr>Kerangka</vt:lpstr>
      <vt:lpstr>Slide 6</vt:lpstr>
      <vt:lpstr>Model</vt:lpstr>
      <vt:lpstr>Model (lanj.)</vt:lpstr>
      <vt:lpstr>Slide 9</vt:lpstr>
      <vt:lpstr>Slide 10</vt:lpstr>
      <vt:lpstr>Slide 11</vt:lpstr>
      <vt:lpstr>Slide 12</vt:lpstr>
      <vt:lpstr>Slide 13</vt:lpstr>
      <vt:lpstr>Slide 14</vt:lpstr>
      <vt:lpstr>Simulation</vt:lpstr>
      <vt:lpstr>Simulation (lanj.)</vt:lpstr>
      <vt:lpstr>Slide 17</vt:lpstr>
      <vt:lpstr>Slide 18</vt:lpstr>
      <vt:lpstr>Slide 19</vt:lpstr>
      <vt:lpstr>Slide 20</vt:lpstr>
      <vt:lpstr>Slide 21</vt:lpstr>
      <vt:lpstr>Slide 22</vt:lpstr>
      <vt:lpstr>Accuracy vs simplicity</vt:lpstr>
      <vt:lpstr>Slide 24</vt:lpstr>
      <vt:lpstr>Simple model is preferred over a complex one</vt:lpstr>
      <vt:lpstr>Gerak parabola</vt:lpstr>
      <vt:lpstr>Slide 27</vt:lpstr>
      <vt:lpstr>Slide 28</vt:lpstr>
      <vt:lpstr>Slide 29</vt:lpstr>
      <vt:lpstr>Formula</vt:lpstr>
      <vt:lpstr>Slide 31</vt:lpstr>
      <vt:lpstr>Dari formula dan grafik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Catatan</vt:lpstr>
      <vt:lpstr>Slide 46</vt:lpstr>
      <vt:lpstr>Saran dan pertanyaan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1486</cp:revision>
  <dcterms:created xsi:type="dcterms:W3CDTF">2012-12-06T09:55:31Z</dcterms:created>
  <dcterms:modified xsi:type="dcterms:W3CDTF">2023-05-22T09:42:40Z</dcterms:modified>
</cp:coreProperties>
</file>